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9" r:id="rId3"/>
    <p:sldId id="258" r:id="rId4"/>
    <p:sldId id="257" r:id="rId5"/>
    <p:sldId id="261" r:id="rId6"/>
  </p:sldIdLst>
  <p:sldSz cx="9144000" cy="6858000" type="screen4x3"/>
  <p:notesSz cx="6797675" cy="99282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815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5" autoAdjust="0"/>
    <p:restoredTop sz="82103" autoAdjust="0"/>
  </p:normalViewPr>
  <p:slideViewPr>
    <p:cSldViewPr>
      <p:cViewPr varScale="1">
        <p:scale>
          <a:sx n="85" d="100"/>
          <a:sy n="85" d="100"/>
        </p:scale>
        <p:origin x="-162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3293" y="-8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273F4-1FBC-4D63-AA77-819EC200DD56}" type="datetimeFigureOut">
              <a:rPr lang="pt-PT" smtClean="0"/>
              <a:pPr/>
              <a:t>21-04-2011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C1B7E-1703-44AA-AF3E-4B58F8E0141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C1B7E-1703-44AA-AF3E-4B58F8E01416}" type="slidenum">
              <a:rPr lang="pt-PT" smtClean="0"/>
              <a:pPr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C1B7E-1703-44AA-AF3E-4B58F8E01416}" type="slidenum">
              <a:rPr lang="pt-PT" smtClean="0"/>
              <a:pPr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C1B7E-1703-44AA-AF3E-4B58F8E01416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80000" indent="-180000">
              <a:spcBef>
                <a:spcPts val="1200"/>
              </a:spcBef>
              <a:buFont typeface="Calibri" pitchFamily="34" charset="0"/>
              <a:buNone/>
            </a:pPr>
            <a:endParaRPr lang="pt-PT" sz="800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C1B7E-1703-44AA-AF3E-4B58F8E01416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80000" indent="-180000">
              <a:spcBef>
                <a:spcPts val="1200"/>
              </a:spcBef>
              <a:buFont typeface="Calibri" pitchFamily="34" charset="0"/>
              <a:buNone/>
            </a:pPr>
            <a:endParaRPr lang="pt-PT" sz="800" baseline="0" dirty="0" smtClean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C1B7E-1703-44AA-AF3E-4B58F8E01416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3228-096F-4363-BD6A-1FBDD52CCB8D}" type="datetimeFigureOut">
              <a:rPr lang="pt-PT" smtClean="0"/>
              <a:pPr/>
              <a:t>21-04-2011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6FDA-462C-405C-8561-C308D9B11A3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3228-096F-4363-BD6A-1FBDD52CCB8D}" type="datetimeFigureOut">
              <a:rPr lang="pt-PT" smtClean="0"/>
              <a:pPr/>
              <a:t>21-04-2011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6FDA-462C-405C-8561-C308D9B11A3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3228-096F-4363-BD6A-1FBDD52CCB8D}" type="datetimeFigureOut">
              <a:rPr lang="pt-PT" smtClean="0"/>
              <a:pPr/>
              <a:t>21-04-2011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6FDA-462C-405C-8561-C308D9B11A3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3228-096F-4363-BD6A-1FBDD52CCB8D}" type="datetimeFigureOut">
              <a:rPr lang="pt-PT" smtClean="0"/>
              <a:pPr/>
              <a:t>21-04-2011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6FDA-462C-405C-8561-C308D9B11A3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3228-096F-4363-BD6A-1FBDD52CCB8D}" type="datetimeFigureOut">
              <a:rPr lang="pt-PT" smtClean="0"/>
              <a:pPr/>
              <a:t>21-04-2011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6FDA-462C-405C-8561-C308D9B11A3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3228-096F-4363-BD6A-1FBDD52CCB8D}" type="datetimeFigureOut">
              <a:rPr lang="pt-PT" smtClean="0"/>
              <a:pPr/>
              <a:t>21-04-2011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6FDA-462C-405C-8561-C308D9B11A3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3228-096F-4363-BD6A-1FBDD52CCB8D}" type="datetimeFigureOut">
              <a:rPr lang="pt-PT" smtClean="0"/>
              <a:pPr/>
              <a:t>21-04-2011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6FDA-462C-405C-8561-C308D9B11A3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3228-096F-4363-BD6A-1FBDD52CCB8D}" type="datetimeFigureOut">
              <a:rPr lang="pt-PT" smtClean="0"/>
              <a:pPr/>
              <a:t>21-04-2011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6FDA-462C-405C-8561-C308D9B11A3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3228-096F-4363-BD6A-1FBDD52CCB8D}" type="datetimeFigureOut">
              <a:rPr lang="pt-PT" smtClean="0"/>
              <a:pPr/>
              <a:t>21-04-2011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6FDA-462C-405C-8561-C308D9B11A3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3228-096F-4363-BD6A-1FBDD52CCB8D}" type="datetimeFigureOut">
              <a:rPr lang="pt-PT" smtClean="0"/>
              <a:pPr/>
              <a:t>21-04-2011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6FDA-462C-405C-8561-C308D9B11A3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33228-096F-4363-BD6A-1FBDD52CCB8D}" type="datetimeFigureOut">
              <a:rPr lang="pt-PT" smtClean="0"/>
              <a:pPr/>
              <a:t>21-04-2011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76FDA-462C-405C-8561-C308D9B11A3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33228-096F-4363-BD6A-1FBDD52CCB8D}" type="datetimeFigureOut">
              <a:rPr lang="pt-PT" smtClean="0"/>
              <a:pPr/>
              <a:t>21-04-2011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76FDA-462C-405C-8561-C308D9B11A3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ângulo 15"/>
          <p:cNvSpPr/>
          <p:nvPr/>
        </p:nvSpPr>
        <p:spPr>
          <a:xfrm>
            <a:off x="345561" y="1484784"/>
            <a:ext cx="1800995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err="1" smtClean="0"/>
              <a:t>Underwriting</a:t>
            </a:r>
            <a:r>
              <a:rPr lang="pt-PT" dirty="0" smtClean="0"/>
              <a:t> (</a:t>
            </a:r>
            <a:r>
              <a:rPr lang="pt-PT" dirty="0" err="1" smtClean="0"/>
              <a:t>Listing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17" name="Rectângulo 16"/>
          <p:cNvSpPr/>
          <p:nvPr/>
        </p:nvSpPr>
        <p:spPr>
          <a:xfrm>
            <a:off x="2522194" y="1484784"/>
            <a:ext cx="1800995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err="1" smtClean="0"/>
              <a:t>Broking</a:t>
            </a:r>
            <a:r>
              <a:rPr lang="pt-PT" dirty="0" smtClean="0"/>
              <a:t>/ </a:t>
            </a:r>
            <a:r>
              <a:rPr lang="pt-PT" dirty="0" err="1" smtClean="0"/>
              <a:t>Dealing</a:t>
            </a:r>
            <a:endParaRPr lang="pt-PT" dirty="0"/>
          </a:p>
        </p:txBody>
      </p:sp>
      <p:sp>
        <p:nvSpPr>
          <p:cNvPr id="18" name="Rectângulo 17"/>
          <p:cNvSpPr/>
          <p:nvPr/>
        </p:nvSpPr>
        <p:spPr>
          <a:xfrm>
            <a:off x="1619672" y="332656"/>
            <a:ext cx="597666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dirty="0" err="1" smtClean="0">
                <a:solidFill>
                  <a:schemeClr val="tx1"/>
                </a:solidFill>
              </a:rPr>
              <a:t>Investment</a:t>
            </a:r>
            <a:r>
              <a:rPr lang="pt-PT" sz="2800" dirty="0" smtClean="0">
                <a:solidFill>
                  <a:schemeClr val="tx1"/>
                </a:solidFill>
              </a:rPr>
              <a:t> </a:t>
            </a:r>
            <a:r>
              <a:rPr lang="pt-PT" sz="2800" dirty="0" err="1" smtClean="0">
                <a:solidFill>
                  <a:schemeClr val="tx1"/>
                </a:solidFill>
              </a:rPr>
              <a:t>banking</a:t>
            </a:r>
            <a:endParaRPr lang="pt-PT" sz="2800" dirty="0">
              <a:solidFill>
                <a:schemeClr val="tx1"/>
              </a:solidFill>
            </a:endParaRPr>
          </a:p>
        </p:txBody>
      </p:sp>
      <p:sp>
        <p:nvSpPr>
          <p:cNvPr id="19" name="Rectângulo 18"/>
          <p:cNvSpPr/>
          <p:nvPr/>
        </p:nvSpPr>
        <p:spPr>
          <a:xfrm>
            <a:off x="4698827" y="1484784"/>
            <a:ext cx="1800995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3rd </a:t>
            </a:r>
            <a:r>
              <a:rPr lang="pt-PT" dirty="0" err="1" smtClean="0"/>
              <a:t>Party</a:t>
            </a:r>
            <a:r>
              <a:rPr lang="pt-PT" dirty="0" smtClean="0"/>
              <a:t> Money </a:t>
            </a:r>
            <a:r>
              <a:rPr lang="pt-PT" dirty="0" err="1" smtClean="0"/>
              <a:t>Mgmt</a:t>
            </a:r>
            <a:endParaRPr lang="pt-PT" dirty="0"/>
          </a:p>
        </p:txBody>
      </p:sp>
      <p:sp>
        <p:nvSpPr>
          <p:cNvPr id="20" name="Rectângulo 19"/>
          <p:cNvSpPr/>
          <p:nvPr/>
        </p:nvSpPr>
        <p:spPr>
          <a:xfrm>
            <a:off x="6875461" y="1484784"/>
            <a:ext cx="1800995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Principal Money </a:t>
            </a:r>
            <a:r>
              <a:rPr lang="pt-PT" dirty="0" err="1" smtClean="0"/>
              <a:t>Mgmt</a:t>
            </a:r>
            <a:endParaRPr lang="pt-PT" dirty="0"/>
          </a:p>
        </p:txBody>
      </p:sp>
      <p:sp>
        <p:nvSpPr>
          <p:cNvPr id="21" name="Rectângulo 20"/>
          <p:cNvSpPr/>
          <p:nvPr/>
        </p:nvSpPr>
        <p:spPr>
          <a:xfrm>
            <a:off x="334545" y="5949280"/>
            <a:ext cx="83529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400" dirty="0" err="1" smtClean="0"/>
              <a:t>Funding</a:t>
            </a:r>
            <a:r>
              <a:rPr lang="pt-PT" sz="2400" dirty="0" smtClean="0"/>
              <a:t> / </a:t>
            </a:r>
            <a:r>
              <a:rPr lang="pt-PT" sz="2400" dirty="0" err="1" smtClean="0"/>
              <a:t>Financing</a:t>
            </a:r>
            <a:endParaRPr lang="pt-PT" sz="2400" dirty="0"/>
          </a:p>
        </p:txBody>
      </p:sp>
      <p:sp>
        <p:nvSpPr>
          <p:cNvPr id="29" name="Rectângulo 28"/>
          <p:cNvSpPr/>
          <p:nvPr/>
        </p:nvSpPr>
        <p:spPr>
          <a:xfrm>
            <a:off x="323528" y="1124744"/>
            <a:ext cx="4032448" cy="2880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err="1" smtClean="0">
                <a:solidFill>
                  <a:srgbClr val="002060"/>
                </a:solidFill>
              </a:rPr>
              <a:t>Sell</a:t>
            </a:r>
            <a:r>
              <a:rPr lang="pt-PT" dirty="0" smtClean="0">
                <a:solidFill>
                  <a:srgbClr val="002060"/>
                </a:solidFill>
              </a:rPr>
              <a:t> </a:t>
            </a:r>
            <a:r>
              <a:rPr lang="pt-PT" dirty="0" err="1" smtClean="0">
                <a:solidFill>
                  <a:srgbClr val="002060"/>
                </a:solidFill>
              </a:rPr>
              <a:t>Side</a:t>
            </a:r>
            <a:r>
              <a:rPr lang="pt-PT" dirty="0" smtClean="0">
                <a:solidFill>
                  <a:srgbClr val="002060"/>
                </a:solidFill>
              </a:rPr>
              <a:t> (</a:t>
            </a:r>
            <a:r>
              <a:rPr lang="pt-PT" dirty="0" err="1" smtClean="0">
                <a:solidFill>
                  <a:srgbClr val="002060"/>
                </a:solidFill>
              </a:rPr>
              <a:t>Investments</a:t>
            </a:r>
            <a:r>
              <a:rPr lang="pt-PT" dirty="0" smtClean="0">
                <a:solidFill>
                  <a:srgbClr val="002060"/>
                </a:solidFill>
              </a:rPr>
              <a:t>)</a:t>
            </a:r>
            <a:endParaRPr lang="pt-PT" dirty="0">
              <a:solidFill>
                <a:srgbClr val="002060"/>
              </a:solidFill>
            </a:endParaRPr>
          </a:p>
        </p:txBody>
      </p:sp>
      <p:sp>
        <p:nvSpPr>
          <p:cNvPr id="30" name="Rectângulo 29"/>
          <p:cNvSpPr/>
          <p:nvPr/>
        </p:nvSpPr>
        <p:spPr>
          <a:xfrm>
            <a:off x="4682965" y="1124744"/>
            <a:ext cx="4032448" cy="2880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err="1" smtClean="0">
                <a:solidFill>
                  <a:srgbClr val="002060"/>
                </a:solidFill>
              </a:rPr>
              <a:t>Buy</a:t>
            </a:r>
            <a:r>
              <a:rPr lang="pt-PT" dirty="0" smtClean="0">
                <a:solidFill>
                  <a:srgbClr val="002060"/>
                </a:solidFill>
              </a:rPr>
              <a:t> </a:t>
            </a:r>
            <a:r>
              <a:rPr lang="pt-PT" dirty="0" err="1" smtClean="0">
                <a:solidFill>
                  <a:srgbClr val="002060"/>
                </a:solidFill>
              </a:rPr>
              <a:t>Side</a:t>
            </a:r>
            <a:r>
              <a:rPr lang="pt-PT" dirty="0" smtClean="0">
                <a:solidFill>
                  <a:srgbClr val="002060"/>
                </a:solidFill>
              </a:rPr>
              <a:t> ($$)</a:t>
            </a:r>
            <a:endParaRPr lang="pt-PT" dirty="0">
              <a:solidFill>
                <a:srgbClr val="00206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284571" y="2564904"/>
            <a:ext cx="18722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smtClean="0"/>
              <a:t>ECM (</a:t>
            </a:r>
            <a:r>
              <a:rPr lang="pt-PT" sz="1600" dirty="0" err="1" smtClean="0"/>
              <a:t>Equity</a:t>
            </a:r>
            <a:r>
              <a:rPr lang="pt-PT" sz="1600" dirty="0" smtClean="0"/>
              <a:t> </a:t>
            </a:r>
            <a:r>
              <a:rPr lang="pt-PT" sz="1600" dirty="0" err="1" smtClean="0"/>
              <a:t>POs</a:t>
            </a:r>
            <a:r>
              <a:rPr lang="pt-PT" sz="1600" dirty="0" smtClean="0"/>
              <a:t>)</a:t>
            </a:r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smtClean="0"/>
              <a:t>DCM (</a:t>
            </a:r>
            <a:r>
              <a:rPr lang="pt-PT" sz="1600" dirty="0" err="1" smtClean="0"/>
              <a:t>Debt</a:t>
            </a:r>
            <a:r>
              <a:rPr lang="pt-PT" sz="1600" dirty="0" smtClean="0"/>
              <a:t> </a:t>
            </a:r>
            <a:r>
              <a:rPr lang="pt-PT" sz="1600" dirty="0" err="1" smtClean="0"/>
              <a:t>Place</a:t>
            </a:r>
            <a:r>
              <a:rPr lang="pt-PT" sz="1600" dirty="0" smtClean="0"/>
              <a:t>)</a:t>
            </a:r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endParaRPr lang="pt-PT" sz="1600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2483768" y="2564904"/>
            <a:ext cx="187220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Trading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smtClean="0"/>
              <a:t>Sales</a:t>
            </a:r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Derivatives</a:t>
            </a:r>
            <a:r>
              <a:rPr lang="pt-PT" sz="1600" dirty="0" smtClean="0"/>
              <a:t>, </a:t>
            </a:r>
            <a:r>
              <a:rPr lang="pt-PT" sz="1600" dirty="0" err="1" smtClean="0"/>
              <a:t>Structuring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endParaRPr lang="pt-PT" sz="1600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4716016" y="2564904"/>
            <a:ext cx="1872208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Asset</a:t>
            </a:r>
            <a:r>
              <a:rPr lang="pt-PT" sz="1600" dirty="0" smtClean="0"/>
              <a:t> </a:t>
            </a:r>
            <a:r>
              <a:rPr lang="pt-PT" sz="1600" dirty="0" err="1" smtClean="0"/>
              <a:t>Mgmt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smtClean="0"/>
              <a:t>PE / </a:t>
            </a:r>
            <a:r>
              <a:rPr lang="pt-PT" sz="1600" dirty="0" err="1" smtClean="0"/>
              <a:t>Infra</a:t>
            </a:r>
            <a:endParaRPr lang="pt-PT" sz="1600" dirty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Hedge</a:t>
            </a:r>
            <a:r>
              <a:rPr lang="pt-PT" sz="1600" dirty="0" smtClean="0"/>
              <a:t> Funds</a:t>
            </a:r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Private</a:t>
            </a:r>
            <a:r>
              <a:rPr lang="pt-PT" sz="1600" dirty="0" smtClean="0"/>
              <a:t> </a:t>
            </a:r>
            <a:r>
              <a:rPr lang="pt-PT" sz="1600" dirty="0" err="1" smtClean="0"/>
              <a:t>Banking</a:t>
            </a:r>
            <a:endParaRPr lang="pt-PT" sz="1600" dirty="0" smtClean="0"/>
          </a:p>
        </p:txBody>
      </p:sp>
      <p:sp>
        <p:nvSpPr>
          <p:cNvPr id="34" name="CaixaDeTexto 33"/>
          <p:cNvSpPr txBox="1"/>
          <p:nvPr/>
        </p:nvSpPr>
        <p:spPr>
          <a:xfrm>
            <a:off x="6876256" y="2564904"/>
            <a:ext cx="18722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smtClean="0"/>
              <a:t>PE / </a:t>
            </a:r>
            <a:r>
              <a:rPr lang="pt-PT" sz="1600" dirty="0" err="1" smtClean="0"/>
              <a:t>Infra</a:t>
            </a:r>
            <a:endParaRPr lang="pt-PT" sz="1600" dirty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Hedge</a:t>
            </a:r>
            <a:r>
              <a:rPr lang="pt-PT" sz="1600" dirty="0" smtClean="0"/>
              <a:t> Funds</a:t>
            </a:r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Prop</a:t>
            </a:r>
            <a:r>
              <a:rPr lang="pt-PT" sz="1600" dirty="0" smtClean="0"/>
              <a:t> </a:t>
            </a:r>
            <a:r>
              <a:rPr lang="pt-PT" sz="1600" dirty="0" err="1" smtClean="0"/>
              <a:t>Trading</a:t>
            </a:r>
            <a:endParaRPr lang="pt-PT" sz="1600" dirty="0" smtClean="0"/>
          </a:p>
        </p:txBody>
      </p:sp>
      <p:sp>
        <p:nvSpPr>
          <p:cNvPr id="35" name="Rectângulo 34"/>
          <p:cNvSpPr/>
          <p:nvPr/>
        </p:nvSpPr>
        <p:spPr>
          <a:xfrm>
            <a:off x="312511" y="4055038"/>
            <a:ext cx="4032448" cy="5980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err="1" smtClean="0">
                <a:solidFill>
                  <a:srgbClr val="002060"/>
                </a:solidFill>
              </a:rPr>
              <a:t>Advisory</a:t>
            </a:r>
            <a:r>
              <a:rPr lang="pt-PT" dirty="0" smtClean="0">
                <a:solidFill>
                  <a:srgbClr val="002060"/>
                </a:solidFill>
              </a:rPr>
              <a:t> (M&amp;A / </a:t>
            </a:r>
            <a:r>
              <a:rPr lang="pt-PT" dirty="0" err="1" smtClean="0">
                <a:solidFill>
                  <a:srgbClr val="002060"/>
                </a:solidFill>
              </a:rPr>
              <a:t>Restructuring</a:t>
            </a:r>
            <a:r>
              <a:rPr lang="pt-PT" dirty="0" smtClean="0">
                <a:solidFill>
                  <a:srgbClr val="002060"/>
                </a:solidFill>
              </a:rPr>
              <a:t> </a:t>
            </a:r>
            <a:r>
              <a:rPr lang="pt-PT" dirty="0" err="1" smtClean="0">
                <a:solidFill>
                  <a:srgbClr val="002060"/>
                </a:solidFill>
              </a:rPr>
              <a:t>etc</a:t>
            </a:r>
            <a:r>
              <a:rPr lang="pt-PT" dirty="0" smtClean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36" name="Rectângulo 35"/>
          <p:cNvSpPr/>
          <p:nvPr/>
        </p:nvSpPr>
        <p:spPr>
          <a:xfrm>
            <a:off x="4698827" y="4055038"/>
            <a:ext cx="4032448" cy="5980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rgbClr val="002060"/>
                </a:solidFill>
              </a:rPr>
              <a:t>Research</a:t>
            </a:r>
          </a:p>
        </p:txBody>
      </p:sp>
      <p:cxnSp>
        <p:nvCxnSpPr>
          <p:cNvPr id="40" name="Conexão recta 39"/>
          <p:cNvCxnSpPr/>
          <p:nvPr/>
        </p:nvCxnSpPr>
        <p:spPr>
          <a:xfrm rot="5400000">
            <a:off x="2109758" y="3470910"/>
            <a:ext cx="482453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95536" y="1556792"/>
            <a:ext cx="410445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Minority</a:t>
            </a:r>
            <a:r>
              <a:rPr lang="pt-PT" sz="1600" dirty="0" smtClean="0"/>
              <a:t> </a:t>
            </a:r>
            <a:r>
              <a:rPr lang="pt-PT" sz="1600" dirty="0" err="1" smtClean="0"/>
              <a:t>positions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Liquid</a:t>
            </a:r>
            <a:r>
              <a:rPr lang="pt-PT" sz="1600" dirty="0" smtClean="0"/>
              <a:t>  - </a:t>
            </a:r>
            <a:r>
              <a:rPr lang="pt-PT" sz="1600" dirty="0" err="1" smtClean="0"/>
              <a:t>Open</a:t>
            </a:r>
            <a:r>
              <a:rPr lang="pt-PT" sz="1600" dirty="0" smtClean="0"/>
              <a:t> </a:t>
            </a:r>
            <a:r>
              <a:rPr lang="pt-PT" sz="1600" dirty="0" err="1" smtClean="0"/>
              <a:t>Ended</a:t>
            </a:r>
            <a:r>
              <a:rPr lang="pt-PT" sz="1600" dirty="0" smtClean="0"/>
              <a:t> Funds</a:t>
            </a:r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Strategy</a:t>
            </a:r>
            <a:r>
              <a:rPr lang="pt-PT" sz="1600" dirty="0" smtClean="0"/>
              <a:t> </a:t>
            </a:r>
            <a:r>
              <a:rPr lang="pt-PT" sz="1600" dirty="0" err="1" smtClean="0"/>
              <a:t>taker</a:t>
            </a:r>
            <a:r>
              <a:rPr lang="pt-PT" sz="1600" dirty="0" smtClean="0"/>
              <a:t> / </a:t>
            </a:r>
            <a:r>
              <a:rPr lang="pt-PT" sz="1600" dirty="0" err="1" smtClean="0"/>
              <a:t>Public</a:t>
            </a:r>
            <a:r>
              <a:rPr lang="pt-PT" sz="1600" dirty="0" smtClean="0"/>
              <a:t> </a:t>
            </a:r>
            <a:r>
              <a:rPr lang="pt-PT" sz="1600" dirty="0" err="1" smtClean="0"/>
              <a:t>Info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Larger</a:t>
            </a:r>
            <a:r>
              <a:rPr lang="pt-PT" sz="1600" dirty="0" smtClean="0"/>
              <a:t> </a:t>
            </a:r>
            <a:r>
              <a:rPr lang="pt-PT" sz="1600" dirty="0" err="1" smtClean="0"/>
              <a:t>diversification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Ongoing</a:t>
            </a:r>
            <a:r>
              <a:rPr lang="pt-PT" sz="1600" dirty="0" smtClean="0"/>
              <a:t> active </a:t>
            </a:r>
            <a:r>
              <a:rPr lang="pt-PT" sz="1600" dirty="0" err="1" smtClean="0"/>
              <a:t>management</a:t>
            </a:r>
            <a:r>
              <a:rPr lang="pt-PT" sz="1600" dirty="0" smtClean="0"/>
              <a:t> of </a:t>
            </a:r>
            <a:r>
              <a:rPr lang="pt-PT" sz="1600" dirty="0" err="1" smtClean="0"/>
              <a:t>statistical</a:t>
            </a:r>
            <a:r>
              <a:rPr lang="pt-PT" sz="1600" dirty="0" smtClean="0"/>
              <a:t> </a:t>
            </a:r>
            <a:r>
              <a:rPr lang="pt-PT" sz="1600" dirty="0" err="1" smtClean="0"/>
              <a:t>risk</a:t>
            </a:r>
            <a:r>
              <a:rPr lang="pt-PT" sz="1600" dirty="0" smtClean="0"/>
              <a:t> (VAR, factor </a:t>
            </a:r>
            <a:r>
              <a:rPr lang="pt-PT" sz="1600" dirty="0" err="1" smtClean="0"/>
              <a:t>exposure</a:t>
            </a:r>
            <a:r>
              <a:rPr lang="pt-PT" sz="1600" dirty="0" smtClean="0"/>
              <a:t> </a:t>
            </a:r>
            <a:r>
              <a:rPr lang="pt-PT" sz="1600" dirty="0" err="1" smtClean="0"/>
              <a:t>etc</a:t>
            </a:r>
            <a:r>
              <a:rPr lang="pt-PT" sz="1600" dirty="0" smtClean="0"/>
              <a:t>)</a:t>
            </a:r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Enphasis</a:t>
            </a:r>
            <a:r>
              <a:rPr lang="pt-PT" sz="1600" dirty="0" smtClean="0"/>
              <a:t> </a:t>
            </a:r>
            <a:r>
              <a:rPr lang="pt-PT" sz="1600" dirty="0" err="1" smtClean="0"/>
              <a:t>on</a:t>
            </a:r>
            <a:r>
              <a:rPr lang="pt-PT" sz="1600" dirty="0" smtClean="0"/>
              <a:t> Beta (</a:t>
            </a:r>
            <a:r>
              <a:rPr lang="pt-PT" sz="1600" dirty="0" err="1" smtClean="0"/>
              <a:t>wide</a:t>
            </a:r>
            <a:r>
              <a:rPr lang="pt-PT" sz="1600" dirty="0" smtClean="0"/>
              <a:t> </a:t>
            </a:r>
            <a:r>
              <a:rPr lang="pt-PT" sz="1600" dirty="0" err="1" smtClean="0"/>
              <a:t>mkt</a:t>
            </a:r>
            <a:r>
              <a:rPr lang="pt-PT" sz="1600" dirty="0" smtClean="0"/>
              <a:t> factor </a:t>
            </a:r>
            <a:r>
              <a:rPr lang="pt-PT" sz="1600" dirty="0" err="1" smtClean="0"/>
              <a:t>exposure</a:t>
            </a:r>
            <a:r>
              <a:rPr lang="pt-PT" sz="1600" dirty="0" smtClean="0"/>
              <a:t>)</a:t>
            </a:r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smtClean="0"/>
              <a:t>No </a:t>
            </a:r>
            <a:r>
              <a:rPr lang="pt-PT" sz="1600" dirty="0" err="1" smtClean="0"/>
              <a:t>Leverage</a:t>
            </a:r>
            <a:r>
              <a:rPr lang="pt-PT" sz="1600" dirty="0" smtClean="0"/>
              <a:t>  </a:t>
            </a:r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Quicker</a:t>
            </a:r>
            <a:r>
              <a:rPr lang="pt-PT" sz="1600" dirty="0" smtClean="0"/>
              <a:t> </a:t>
            </a:r>
            <a:r>
              <a:rPr lang="pt-PT" sz="1600" dirty="0" err="1" smtClean="0"/>
              <a:t>analysis</a:t>
            </a:r>
            <a:r>
              <a:rPr lang="pt-PT" sz="1600" dirty="0"/>
              <a:t> </a:t>
            </a:r>
            <a:r>
              <a:rPr lang="pt-PT" sz="1600" dirty="0" smtClean="0"/>
              <a:t>/ more </a:t>
            </a:r>
            <a:r>
              <a:rPr lang="pt-PT" sz="1600" dirty="0" err="1" smtClean="0"/>
              <a:t>turnover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Relative</a:t>
            </a:r>
            <a:r>
              <a:rPr lang="pt-PT" sz="1600" dirty="0" smtClean="0"/>
              <a:t> performance: </a:t>
            </a:r>
            <a:r>
              <a:rPr lang="pt-PT" sz="1600" dirty="0" err="1" smtClean="0"/>
              <a:t>Benchmarked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Management</a:t>
            </a:r>
            <a:r>
              <a:rPr lang="pt-PT" sz="1600" dirty="0" smtClean="0"/>
              <a:t> </a:t>
            </a:r>
            <a:r>
              <a:rPr lang="pt-PT" sz="1600" dirty="0" err="1" smtClean="0"/>
              <a:t>Fee</a:t>
            </a:r>
            <a:endParaRPr lang="pt-PT" sz="1600" dirty="0"/>
          </a:p>
        </p:txBody>
      </p:sp>
      <p:grpSp>
        <p:nvGrpSpPr>
          <p:cNvPr id="4" name="Grupo 13"/>
          <p:cNvGrpSpPr/>
          <p:nvPr/>
        </p:nvGrpSpPr>
        <p:grpSpPr>
          <a:xfrm>
            <a:off x="251520" y="44624"/>
            <a:ext cx="8712968" cy="6552728"/>
            <a:chOff x="251520" y="44624"/>
            <a:chExt cx="8712968" cy="6552728"/>
          </a:xfrm>
        </p:grpSpPr>
        <p:sp>
          <p:nvSpPr>
            <p:cNvPr id="2" name="Seta para a esquerda e para a direita 1"/>
            <p:cNvSpPr/>
            <p:nvPr/>
          </p:nvSpPr>
          <p:spPr>
            <a:xfrm>
              <a:off x="251520" y="44624"/>
              <a:ext cx="8712968" cy="1512168"/>
            </a:xfrm>
            <a:prstGeom prst="left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pt-PT" sz="2000" dirty="0" smtClean="0">
                  <a:solidFill>
                    <a:schemeClr val="tx1"/>
                  </a:solidFill>
                  <a:latin typeface="+mj-lt"/>
                </a:rPr>
                <a:t>     </a:t>
              </a:r>
              <a:r>
                <a:rPr lang="pt-PT" sz="2000" dirty="0" err="1" smtClean="0">
                  <a:solidFill>
                    <a:schemeClr val="tx1"/>
                  </a:solidFill>
                  <a:latin typeface="+mj-lt"/>
                </a:rPr>
                <a:t>Listed</a:t>
              </a:r>
              <a:r>
                <a:rPr lang="pt-PT" sz="2000" dirty="0" smtClean="0">
                  <a:solidFill>
                    <a:schemeClr val="tx1"/>
                  </a:solidFill>
                  <a:latin typeface="+mj-lt"/>
                </a:rPr>
                <a:t> (</a:t>
              </a:r>
              <a:r>
                <a:rPr lang="pt-PT" sz="2000" dirty="0" err="1" smtClean="0">
                  <a:solidFill>
                    <a:schemeClr val="tx1"/>
                  </a:solidFill>
                  <a:latin typeface="+mj-lt"/>
                </a:rPr>
                <a:t>Vanilla</a:t>
              </a:r>
              <a:r>
                <a:rPr lang="pt-PT" sz="2000" dirty="0" smtClean="0">
                  <a:solidFill>
                    <a:schemeClr val="tx1"/>
                  </a:solidFill>
                  <a:latin typeface="+mj-lt"/>
                </a:rPr>
                <a:t> </a:t>
              </a:r>
              <a:r>
                <a:rPr lang="pt-PT" sz="2000" dirty="0" err="1" smtClean="0">
                  <a:solidFill>
                    <a:schemeClr val="tx1"/>
                  </a:solidFill>
                  <a:latin typeface="+mj-lt"/>
                </a:rPr>
                <a:t>Asset</a:t>
              </a:r>
              <a:r>
                <a:rPr lang="pt-PT" sz="2000" dirty="0" smtClean="0">
                  <a:solidFill>
                    <a:schemeClr val="tx1"/>
                  </a:solidFill>
                  <a:latin typeface="+mj-lt"/>
                </a:rPr>
                <a:t> </a:t>
              </a:r>
              <a:r>
                <a:rPr lang="pt-PT" sz="2000" dirty="0" err="1" smtClean="0">
                  <a:solidFill>
                    <a:schemeClr val="tx1"/>
                  </a:solidFill>
                  <a:latin typeface="+mj-lt"/>
                </a:rPr>
                <a:t>Mgmt</a:t>
              </a:r>
              <a:r>
                <a:rPr lang="pt-PT" sz="2000" dirty="0" smtClean="0">
                  <a:solidFill>
                    <a:schemeClr val="tx1"/>
                  </a:solidFill>
                  <a:latin typeface="+mj-lt"/>
                </a:rPr>
                <a:t>)                    </a:t>
              </a:r>
              <a:r>
                <a:rPr lang="pt-PT" sz="2000" dirty="0" err="1" smtClean="0">
                  <a:solidFill>
                    <a:schemeClr val="tx1"/>
                  </a:solidFill>
                  <a:latin typeface="+mj-lt"/>
                </a:rPr>
                <a:t>Unlisted</a:t>
              </a:r>
              <a:r>
                <a:rPr lang="pt-PT" sz="2000" dirty="0" smtClean="0">
                  <a:solidFill>
                    <a:schemeClr val="tx1"/>
                  </a:solidFill>
                  <a:latin typeface="+mj-lt"/>
                </a:rPr>
                <a:t> (PE, VC, </a:t>
              </a:r>
              <a:r>
                <a:rPr lang="pt-PT" sz="2000" dirty="0" err="1" smtClean="0">
                  <a:solidFill>
                    <a:schemeClr val="tx1"/>
                  </a:solidFill>
                  <a:latin typeface="+mj-lt"/>
                </a:rPr>
                <a:t>Infra</a:t>
              </a:r>
              <a:r>
                <a:rPr lang="pt-PT" sz="2000" dirty="0" smtClean="0">
                  <a:solidFill>
                    <a:schemeClr val="tx1"/>
                  </a:solidFill>
                  <a:latin typeface="+mj-lt"/>
                </a:rPr>
                <a:t>, RE) </a:t>
              </a:r>
              <a:endParaRPr lang="pt-PT" sz="2000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5" name="Conexão recta 4"/>
            <p:cNvCxnSpPr>
              <a:stCxn id="2" idx="1"/>
            </p:cNvCxnSpPr>
            <p:nvPr/>
          </p:nvCxnSpPr>
          <p:spPr>
            <a:xfrm rot="16200000" flipH="1">
              <a:off x="1538663" y="3492007"/>
              <a:ext cx="6174686" cy="360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CaixaDeTexto 11"/>
          <p:cNvSpPr txBox="1"/>
          <p:nvPr/>
        </p:nvSpPr>
        <p:spPr>
          <a:xfrm>
            <a:off x="4860032" y="1556792"/>
            <a:ext cx="396044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Control</a:t>
            </a:r>
            <a:r>
              <a:rPr lang="pt-PT" sz="1600" dirty="0" smtClean="0"/>
              <a:t> </a:t>
            </a:r>
            <a:r>
              <a:rPr lang="pt-PT" sz="1600" dirty="0" err="1" smtClean="0"/>
              <a:t>or</a:t>
            </a:r>
            <a:r>
              <a:rPr lang="pt-PT" sz="1600" dirty="0" smtClean="0"/>
              <a:t> </a:t>
            </a:r>
            <a:r>
              <a:rPr lang="pt-PT" sz="1600" dirty="0" err="1" smtClean="0"/>
              <a:t>significant</a:t>
            </a:r>
            <a:r>
              <a:rPr lang="pt-PT" sz="1600" dirty="0" smtClean="0"/>
              <a:t> </a:t>
            </a:r>
            <a:r>
              <a:rPr lang="pt-PT" sz="1600" dirty="0" err="1" smtClean="0"/>
              <a:t>influence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Iliquid</a:t>
            </a:r>
            <a:r>
              <a:rPr lang="pt-PT" sz="1600" dirty="0" smtClean="0"/>
              <a:t>, M&amp;A </a:t>
            </a:r>
            <a:r>
              <a:rPr lang="pt-PT" sz="1600" dirty="0" err="1" smtClean="0"/>
              <a:t>driven</a:t>
            </a:r>
            <a:r>
              <a:rPr lang="pt-PT" sz="1600" dirty="0" smtClean="0"/>
              <a:t>, </a:t>
            </a:r>
            <a:r>
              <a:rPr lang="pt-PT" sz="1600" dirty="0" err="1" smtClean="0"/>
              <a:t>Closed</a:t>
            </a:r>
            <a:r>
              <a:rPr lang="pt-PT" sz="1600" dirty="0" smtClean="0"/>
              <a:t> </a:t>
            </a:r>
            <a:r>
              <a:rPr lang="pt-PT" sz="1600" dirty="0" err="1" smtClean="0"/>
              <a:t>Ended</a:t>
            </a:r>
            <a:r>
              <a:rPr lang="pt-PT" sz="1600" dirty="0" smtClean="0"/>
              <a:t> Funds</a:t>
            </a:r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Strategy</a:t>
            </a:r>
            <a:r>
              <a:rPr lang="pt-PT" sz="1600" dirty="0" smtClean="0"/>
              <a:t> </a:t>
            </a:r>
            <a:r>
              <a:rPr lang="pt-PT" sz="1600" dirty="0" err="1" smtClean="0"/>
              <a:t>setter</a:t>
            </a:r>
            <a:r>
              <a:rPr lang="pt-PT" sz="1600" dirty="0" smtClean="0"/>
              <a:t>/ </a:t>
            </a:r>
            <a:r>
              <a:rPr lang="pt-PT" sz="1600" dirty="0" err="1" smtClean="0"/>
              <a:t>Private</a:t>
            </a:r>
            <a:r>
              <a:rPr lang="pt-PT" sz="1600" dirty="0" smtClean="0"/>
              <a:t> </a:t>
            </a:r>
            <a:r>
              <a:rPr lang="pt-PT" sz="1600" dirty="0" err="1" smtClean="0"/>
              <a:t>Info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Larger</a:t>
            </a:r>
            <a:r>
              <a:rPr lang="pt-PT" sz="1600" dirty="0" smtClean="0"/>
              <a:t> </a:t>
            </a:r>
            <a:r>
              <a:rPr lang="pt-PT" sz="1600" dirty="0" err="1"/>
              <a:t>c</a:t>
            </a:r>
            <a:r>
              <a:rPr lang="pt-PT" sz="1600" dirty="0" err="1" smtClean="0"/>
              <a:t>oncentration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Enphasis</a:t>
            </a:r>
            <a:r>
              <a:rPr lang="pt-PT" sz="1600" dirty="0" smtClean="0"/>
              <a:t> </a:t>
            </a:r>
            <a:r>
              <a:rPr lang="pt-PT" sz="1600" dirty="0" err="1" smtClean="0"/>
              <a:t>on</a:t>
            </a:r>
            <a:r>
              <a:rPr lang="pt-PT" sz="1600" dirty="0" smtClean="0"/>
              <a:t> </a:t>
            </a:r>
            <a:r>
              <a:rPr lang="pt-PT" sz="1600" dirty="0" err="1"/>
              <a:t>c</a:t>
            </a:r>
            <a:r>
              <a:rPr lang="pt-PT" sz="1600" dirty="0" err="1" smtClean="0"/>
              <a:t>ompany</a:t>
            </a:r>
            <a:r>
              <a:rPr lang="pt-PT" sz="1600" dirty="0" smtClean="0"/>
              <a:t> </a:t>
            </a:r>
            <a:r>
              <a:rPr lang="pt-PT" sz="1600" dirty="0" err="1" smtClean="0"/>
              <a:t>management</a:t>
            </a:r>
            <a:r>
              <a:rPr lang="pt-PT" sz="1600" dirty="0" smtClean="0"/>
              <a:t> (</a:t>
            </a:r>
            <a:r>
              <a:rPr lang="pt-PT" sz="1600" dirty="0" err="1" smtClean="0"/>
              <a:t>Accounting</a:t>
            </a:r>
            <a:r>
              <a:rPr lang="pt-PT" sz="1600" dirty="0" smtClean="0"/>
              <a:t>, </a:t>
            </a:r>
            <a:r>
              <a:rPr lang="pt-PT" sz="1600" dirty="0" err="1" smtClean="0"/>
              <a:t>tax</a:t>
            </a:r>
            <a:r>
              <a:rPr lang="pt-PT" sz="1600" dirty="0" smtClean="0"/>
              <a:t>, financial </a:t>
            </a:r>
            <a:r>
              <a:rPr lang="pt-PT" sz="1600" dirty="0" err="1" smtClean="0"/>
              <a:t>structure</a:t>
            </a:r>
            <a:r>
              <a:rPr lang="pt-PT" sz="1600" dirty="0" smtClean="0"/>
              <a:t>, FX </a:t>
            </a:r>
            <a:r>
              <a:rPr lang="pt-PT" sz="1600" dirty="0" err="1" smtClean="0"/>
              <a:t>risks</a:t>
            </a:r>
            <a:r>
              <a:rPr lang="pt-PT" sz="1600" dirty="0" smtClean="0"/>
              <a:t>, marketing, </a:t>
            </a:r>
            <a:r>
              <a:rPr lang="pt-PT" sz="1600" dirty="0" err="1" smtClean="0"/>
              <a:t>Board</a:t>
            </a:r>
            <a:r>
              <a:rPr lang="pt-PT" sz="1600" dirty="0" smtClean="0"/>
              <a:t> </a:t>
            </a:r>
            <a:r>
              <a:rPr lang="pt-PT" sz="1600" dirty="0" err="1" smtClean="0"/>
              <a:t>participation</a:t>
            </a:r>
            <a:r>
              <a:rPr lang="pt-PT" sz="1600" dirty="0" smtClean="0"/>
              <a:t>)</a:t>
            </a:r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smtClean="0"/>
              <a:t>Active </a:t>
            </a:r>
            <a:r>
              <a:rPr lang="pt-PT" sz="1600" dirty="0" err="1" smtClean="0"/>
              <a:t>mgmt</a:t>
            </a:r>
            <a:r>
              <a:rPr lang="pt-PT" sz="1600" dirty="0" smtClean="0"/>
              <a:t> of capital </a:t>
            </a:r>
            <a:r>
              <a:rPr lang="pt-PT" sz="1600" dirty="0" err="1" smtClean="0"/>
              <a:t>structure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Very</a:t>
            </a:r>
            <a:r>
              <a:rPr lang="pt-PT" sz="1600" dirty="0" smtClean="0"/>
              <a:t> </a:t>
            </a:r>
            <a:r>
              <a:rPr lang="pt-PT" sz="1600" dirty="0" err="1" smtClean="0"/>
              <a:t>low</a:t>
            </a:r>
            <a:r>
              <a:rPr lang="pt-PT" sz="1600" dirty="0" smtClean="0"/>
              <a:t> </a:t>
            </a:r>
            <a:r>
              <a:rPr lang="pt-PT" sz="1600" dirty="0" err="1" smtClean="0"/>
              <a:t>turnover</a:t>
            </a:r>
            <a:r>
              <a:rPr lang="pt-PT" sz="1600" dirty="0" smtClean="0"/>
              <a:t> (M&amp;A)</a:t>
            </a:r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Absolute</a:t>
            </a:r>
            <a:r>
              <a:rPr lang="pt-PT" sz="1600" dirty="0" smtClean="0"/>
              <a:t> performance</a:t>
            </a:r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Management</a:t>
            </a:r>
            <a:r>
              <a:rPr lang="pt-PT" sz="1600" dirty="0" smtClean="0"/>
              <a:t> + Performance </a:t>
            </a:r>
            <a:r>
              <a:rPr lang="pt-PT" sz="1600" dirty="0" err="1" smtClean="0"/>
              <a:t>Fees</a:t>
            </a:r>
            <a:r>
              <a:rPr lang="pt-PT" sz="1600" dirty="0" smtClean="0"/>
              <a:t> (</a:t>
            </a:r>
            <a:r>
              <a:rPr lang="pt-PT" sz="1600" dirty="0" err="1" smtClean="0"/>
              <a:t>Carried</a:t>
            </a:r>
            <a:r>
              <a:rPr lang="pt-PT" sz="1600" dirty="0" smtClean="0"/>
              <a:t> </a:t>
            </a:r>
            <a:r>
              <a:rPr lang="pt-PT" sz="1600" dirty="0" err="1" smtClean="0"/>
              <a:t>Interest</a:t>
            </a:r>
            <a:r>
              <a:rPr lang="pt-PT" sz="1600" dirty="0" smtClean="0"/>
              <a:t>)</a:t>
            </a:r>
            <a:endParaRPr lang="pt-PT" sz="1600" dirty="0"/>
          </a:p>
        </p:txBody>
      </p:sp>
      <p:grpSp>
        <p:nvGrpSpPr>
          <p:cNvPr id="6" name="Grupo 14"/>
          <p:cNvGrpSpPr/>
          <p:nvPr/>
        </p:nvGrpSpPr>
        <p:grpSpPr>
          <a:xfrm>
            <a:off x="395536" y="5949279"/>
            <a:ext cx="8424936" cy="709064"/>
            <a:chOff x="395536" y="5949279"/>
            <a:chExt cx="8424936" cy="709064"/>
          </a:xfrm>
        </p:grpSpPr>
        <p:sp>
          <p:nvSpPr>
            <p:cNvPr id="9" name="Bisel 8"/>
            <p:cNvSpPr/>
            <p:nvPr/>
          </p:nvSpPr>
          <p:spPr>
            <a:xfrm>
              <a:off x="395536" y="5949279"/>
              <a:ext cx="3960440" cy="709063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err="1" smtClean="0"/>
                <a:t>Math</a:t>
              </a:r>
              <a:r>
                <a:rPr lang="pt-PT" dirty="0" smtClean="0"/>
                <a:t> / </a:t>
              </a:r>
              <a:r>
                <a:rPr lang="pt-PT" dirty="0" err="1" smtClean="0"/>
                <a:t>Markets</a:t>
              </a:r>
              <a:r>
                <a:rPr lang="pt-PT" dirty="0" smtClean="0"/>
                <a:t> / </a:t>
              </a:r>
              <a:r>
                <a:rPr lang="pt-PT" dirty="0" err="1" smtClean="0"/>
                <a:t>Flow</a:t>
              </a:r>
              <a:endParaRPr lang="pt-PT" dirty="0"/>
            </a:p>
          </p:txBody>
        </p:sp>
        <p:sp>
          <p:nvSpPr>
            <p:cNvPr id="13" name="Bisel 12"/>
            <p:cNvSpPr/>
            <p:nvPr/>
          </p:nvSpPr>
          <p:spPr>
            <a:xfrm>
              <a:off x="4860032" y="5949280"/>
              <a:ext cx="3960440" cy="709063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err="1" smtClean="0"/>
                <a:t>Business</a:t>
              </a:r>
              <a:r>
                <a:rPr lang="pt-PT" dirty="0" smtClean="0"/>
                <a:t> / </a:t>
              </a:r>
              <a:r>
                <a:rPr lang="pt-PT" dirty="0" err="1" smtClean="0"/>
                <a:t>Consultancy</a:t>
              </a:r>
              <a:r>
                <a:rPr lang="pt-PT" dirty="0" smtClean="0"/>
                <a:t> / M&amp;A</a:t>
              </a:r>
              <a:endParaRPr lang="pt-PT" dirty="0"/>
            </a:p>
          </p:txBody>
        </p:sp>
      </p:grpSp>
      <p:sp>
        <p:nvSpPr>
          <p:cNvPr id="10" name="Oval 9"/>
          <p:cNvSpPr/>
          <p:nvPr/>
        </p:nvSpPr>
        <p:spPr>
          <a:xfrm>
            <a:off x="3851920" y="2924944"/>
            <a:ext cx="1584176" cy="1368152"/>
          </a:xfrm>
          <a:prstGeom prst="ellipse">
            <a:avLst/>
          </a:prstGeom>
          <a:solidFill>
            <a:schemeClr val="accent6">
              <a:lumMod val="60000"/>
              <a:lumOff val="40000"/>
              <a:alpha val="27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err="1" smtClean="0">
                <a:solidFill>
                  <a:srgbClr val="002060"/>
                </a:solidFill>
              </a:rPr>
              <a:t>Hedge</a:t>
            </a:r>
            <a:r>
              <a:rPr lang="pt-PT" dirty="0" smtClean="0">
                <a:solidFill>
                  <a:srgbClr val="002060"/>
                </a:solidFill>
              </a:rPr>
              <a:t> Funds</a:t>
            </a:r>
            <a:endParaRPr lang="pt-PT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55576" y="1556792"/>
            <a:ext cx="374441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smtClean="0"/>
              <a:t>More </a:t>
            </a:r>
            <a:r>
              <a:rPr lang="pt-PT" sz="1600" dirty="0" err="1" smtClean="0"/>
              <a:t>structure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smtClean="0"/>
              <a:t>More </a:t>
            </a:r>
            <a:r>
              <a:rPr lang="pt-PT" sz="1600" dirty="0" err="1" smtClean="0"/>
              <a:t>resources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Training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Rigid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Heavy</a:t>
            </a:r>
            <a:r>
              <a:rPr lang="pt-PT" sz="1600" dirty="0" smtClean="0"/>
              <a:t> </a:t>
            </a:r>
            <a:r>
              <a:rPr lang="pt-PT" sz="1600" dirty="0" err="1" smtClean="0"/>
              <a:t>Internal</a:t>
            </a:r>
            <a:r>
              <a:rPr lang="pt-PT" sz="1600" dirty="0" smtClean="0"/>
              <a:t> processes / </a:t>
            </a:r>
            <a:r>
              <a:rPr lang="pt-PT" sz="1600" dirty="0" err="1" smtClean="0"/>
              <a:t>Compliance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Less</a:t>
            </a:r>
            <a:r>
              <a:rPr lang="pt-PT" sz="1600" dirty="0" smtClean="0"/>
              <a:t> </a:t>
            </a:r>
            <a:r>
              <a:rPr lang="pt-PT" sz="1600" dirty="0" err="1" smtClean="0"/>
              <a:t>human</a:t>
            </a:r>
            <a:endParaRPr lang="pt-PT" sz="1600" dirty="0"/>
          </a:p>
        </p:txBody>
      </p:sp>
      <p:grpSp>
        <p:nvGrpSpPr>
          <p:cNvPr id="4" name="Grupo 13"/>
          <p:cNvGrpSpPr/>
          <p:nvPr/>
        </p:nvGrpSpPr>
        <p:grpSpPr>
          <a:xfrm>
            <a:off x="251520" y="44624"/>
            <a:ext cx="8712968" cy="6552728"/>
            <a:chOff x="251520" y="44624"/>
            <a:chExt cx="8712968" cy="6552728"/>
          </a:xfrm>
        </p:grpSpPr>
        <p:sp>
          <p:nvSpPr>
            <p:cNvPr id="2" name="Seta para a esquerda e para a direita 1"/>
            <p:cNvSpPr/>
            <p:nvPr/>
          </p:nvSpPr>
          <p:spPr>
            <a:xfrm>
              <a:off x="251520" y="44624"/>
              <a:ext cx="8712968" cy="1512168"/>
            </a:xfrm>
            <a:prstGeom prst="left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pt-PT" sz="2000" dirty="0" smtClean="0">
                  <a:solidFill>
                    <a:schemeClr val="tx1"/>
                  </a:solidFill>
                  <a:latin typeface="+mj-lt"/>
                </a:rPr>
                <a:t>     </a:t>
              </a:r>
              <a:r>
                <a:rPr lang="pt-PT" sz="2000" dirty="0" err="1" smtClean="0">
                  <a:solidFill>
                    <a:schemeClr val="tx1"/>
                  </a:solidFill>
                  <a:latin typeface="+mj-lt"/>
                </a:rPr>
                <a:t>Large</a:t>
              </a:r>
              <a:r>
                <a:rPr lang="pt-PT" sz="2000" dirty="0" smtClean="0">
                  <a:solidFill>
                    <a:schemeClr val="tx1"/>
                  </a:solidFill>
                  <a:latin typeface="+mj-lt"/>
                </a:rPr>
                <a:t> </a:t>
              </a:r>
              <a:r>
                <a:rPr lang="pt-PT" sz="2000" dirty="0" err="1" smtClean="0">
                  <a:solidFill>
                    <a:schemeClr val="tx1"/>
                  </a:solidFill>
                  <a:latin typeface="+mj-lt"/>
                </a:rPr>
                <a:t>Corporation</a:t>
              </a:r>
              <a:r>
                <a:rPr lang="pt-PT" sz="2000" dirty="0" smtClean="0">
                  <a:solidFill>
                    <a:schemeClr val="tx1"/>
                  </a:solidFill>
                  <a:latin typeface="+mj-lt"/>
                </a:rPr>
                <a:t>	   	      </a:t>
              </a:r>
              <a:r>
                <a:rPr lang="pt-PT" sz="2000" dirty="0" err="1" smtClean="0">
                  <a:solidFill>
                    <a:schemeClr val="tx1"/>
                  </a:solidFill>
                  <a:latin typeface="+mj-lt"/>
                </a:rPr>
                <a:t>Smaller</a:t>
              </a:r>
              <a:r>
                <a:rPr lang="pt-PT" sz="2000" dirty="0" smtClean="0">
                  <a:solidFill>
                    <a:schemeClr val="tx1"/>
                  </a:solidFill>
                  <a:latin typeface="+mj-lt"/>
                </a:rPr>
                <a:t> </a:t>
              </a:r>
              <a:r>
                <a:rPr lang="pt-PT" sz="2000" dirty="0" err="1" smtClean="0">
                  <a:solidFill>
                    <a:schemeClr val="tx1"/>
                  </a:solidFill>
                  <a:latin typeface="+mj-lt"/>
                </a:rPr>
                <a:t>company</a:t>
              </a:r>
              <a:endParaRPr lang="pt-PT" sz="2000" dirty="0">
                <a:solidFill>
                  <a:schemeClr val="tx1"/>
                </a:solidFill>
                <a:latin typeface="+mj-lt"/>
              </a:endParaRPr>
            </a:p>
          </p:txBody>
        </p:sp>
        <p:cxnSp>
          <p:nvCxnSpPr>
            <p:cNvPr id="5" name="Conexão recta 4"/>
            <p:cNvCxnSpPr>
              <a:stCxn id="2" idx="1"/>
            </p:cNvCxnSpPr>
            <p:nvPr/>
          </p:nvCxnSpPr>
          <p:spPr>
            <a:xfrm rot="16200000" flipH="1">
              <a:off x="1538663" y="3492007"/>
              <a:ext cx="6174686" cy="360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CaixaDeTexto 11"/>
          <p:cNvSpPr txBox="1"/>
          <p:nvPr/>
        </p:nvSpPr>
        <p:spPr>
          <a:xfrm>
            <a:off x="4860032" y="1556792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Bef>
                <a:spcPts val="1200"/>
              </a:spcBef>
            </a:pPr>
            <a:r>
              <a:rPr lang="pt-PT" sz="1600" dirty="0" smtClean="0"/>
              <a:t> </a:t>
            </a:r>
            <a:endParaRPr lang="pt-PT" sz="1600" dirty="0"/>
          </a:p>
        </p:txBody>
      </p:sp>
      <p:grpSp>
        <p:nvGrpSpPr>
          <p:cNvPr id="6" name="Grupo 14"/>
          <p:cNvGrpSpPr/>
          <p:nvPr/>
        </p:nvGrpSpPr>
        <p:grpSpPr>
          <a:xfrm>
            <a:off x="395536" y="5949279"/>
            <a:ext cx="8424936" cy="709064"/>
            <a:chOff x="395536" y="5949279"/>
            <a:chExt cx="8424936" cy="709064"/>
          </a:xfrm>
        </p:grpSpPr>
        <p:sp>
          <p:nvSpPr>
            <p:cNvPr id="9" name="Bisel 8"/>
            <p:cNvSpPr/>
            <p:nvPr/>
          </p:nvSpPr>
          <p:spPr>
            <a:xfrm>
              <a:off x="395536" y="5949279"/>
              <a:ext cx="3960440" cy="709063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Great </a:t>
              </a:r>
              <a:r>
                <a:rPr lang="pt-PT" dirty="0" err="1" smtClean="0"/>
                <a:t>School</a:t>
              </a:r>
              <a:endParaRPr lang="pt-PT" dirty="0"/>
            </a:p>
          </p:txBody>
        </p:sp>
        <p:sp>
          <p:nvSpPr>
            <p:cNvPr id="13" name="Bisel 12"/>
            <p:cNvSpPr/>
            <p:nvPr/>
          </p:nvSpPr>
          <p:spPr>
            <a:xfrm>
              <a:off x="4860032" y="5949280"/>
              <a:ext cx="3960440" cy="709063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err="1" smtClean="0"/>
                <a:t>Perfect</a:t>
              </a:r>
              <a:r>
                <a:rPr lang="pt-PT" dirty="0" smtClean="0"/>
                <a:t>  </a:t>
              </a:r>
              <a:r>
                <a:rPr lang="pt-PT" dirty="0" err="1" smtClean="0"/>
                <a:t>at</a:t>
              </a:r>
              <a:r>
                <a:rPr lang="pt-PT" dirty="0" smtClean="0"/>
                <a:t> a </a:t>
              </a:r>
              <a:r>
                <a:rPr lang="pt-PT" dirty="0" err="1" smtClean="0"/>
                <a:t>second</a:t>
              </a:r>
              <a:r>
                <a:rPr lang="pt-PT" dirty="0" smtClean="0"/>
                <a:t> </a:t>
              </a:r>
              <a:r>
                <a:rPr lang="pt-PT" dirty="0" err="1" smtClean="0"/>
                <a:t>stage</a:t>
              </a:r>
              <a:endParaRPr lang="pt-PT" dirty="0"/>
            </a:p>
          </p:txBody>
        </p:sp>
      </p:grpSp>
      <p:sp>
        <p:nvSpPr>
          <p:cNvPr id="10" name="CaixaDeTexto 9"/>
          <p:cNvSpPr txBox="1"/>
          <p:nvPr/>
        </p:nvSpPr>
        <p:spPr>
          <a:xfrm>
            <a:off x="4860032" y="1556792"/>
            <a:ext cx="352839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endParaRPr lang="pt-PT" sz="1600" dirty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endParaRPr lang="pt-PT" sz="1600" dirty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endParaRPr lang="pt-PT" sz="1600" dirty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smtClean="0"/>
              <a:t>More </a:t>
            </a:r>
            <a:r>
              <a:rPr lang="pt-PT" sz="1600" dirty="0" err="1" smtClean="0"/>
              <a:t>accountability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Swim</a:t>
            </a:r>
            <a:r>
              <a:rPr lang="pt-PT" sz="1600" dirty="0" smtClean="0"/>
              <a:t> </a:t>
            </a:r>
            <a:r>
              <a:rPr lang="pt-PT" sz="1600" dirty="0" err="1" smtClean="0"/>
              <a:t>or</a:t>
            </a:r>
            <a:r>
              <a:rPr lang="pt-PT" sz="1600" dirty="0" smtClean="0"/>
              <a:t> </a:t>
            </a:r>
            <a:r>
              <a:rPr lang="pt-PT" sz="1600" dirty="0" err="1" smtClean="0"/>
              <a:t>sink</a:t>
            </a:r>
            <a:endParaRPr lang="pt-PT" sz="1600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1600" dirty="0" err="1" smtClean="0"/>
              <a:t>Typically</a:t>
            </a:r>
            <a:r>
              <a:rPr lang="pt-PT" sz="1600" dirty="0" smtClean="0"/>
              <a:t> do </a:t>
            </a:r>
            <a:r>
              <a:rPr lang="pt-PT" sz="1600" dirty="0" err="1" smtClean="0"/>
              <a:t>not</a:t>
            </a:r>
            <a:r>
              <a:rPr lang="pt-PT" sz="1600" dirty="0" smtClean="0"/>
              <a:t> </a:t>
            </a:r>
            <a:r>
              <a:rPr lang="pt-PT" sz="1600" dirty="0" err="1" smtClean="0"/>
              <a:t>hire</a:t>
            </a:r>
            <a:r>
              <a:rPr lang="pt-PT" sz="1600" dirty="0" smtClean="0"/>
              <a:t> </a:t>
            </a:r>
            <a:r>
              <a:rPr lang="pt-PT" sz="1600" dirty="0" err="1" smtClean="0"/>
              <a:t>Grads</a:t>
            </a:r>
            <a:endParaRPr lang="pt-PT" sz="1600" dirty="0"/>
          </a:p>
          <a:p>
            <a:pPr marL="180000" indent="-180000">
              <a:spcBef>
                <a:spcPts val="1200"/>
              </a:spcBef>
            </a:pPr>
            <a:endParaRPr lang="pt-PT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ângulo 17"/>
          <p:cNvSpPr/>
          <p:nvPr/>
        </p:nvSpPr>
        <p:spPr>
          <a:xfrm>
            <a:off x="1619672" y="332656"/>
            <a:ext cx="5976664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2800" dirty="0" err="1" smtClean="0">
                <a:solidFill>
                  <a:schemeClr val="tx1"/>
                </a:solidFill>
              </a:rPr>
              <a:t>The</a:t>
            </a:r>
            <a:r>
              <a:rPr lang="pt-PT" sz="2800" dirty="0" smtClean="0">
                <a:solidFill>
                  <a:schemeClr val="tx1"/>
                </a:solidFill>
              </a:rPr>
              <a:t> </a:t>
            </a:r>
            <a:r>
              <a:rPr lang="pt-PT" sz="2800" dirty="0" err="1" smtClean="0">
                <a:solidFill>
                  <a:schemeClr val="tx1"/>
                </a:solidFill>
              </a:rPr>
              <a:t>successful</a:t>
            </a:r>
            <a:r>
              <a:rPr lang="pt-PT" sz="2800" dirty="0" smtClean="0">
                <a:solidFill>
                  <a:schemeClr val="tx1"/>
                </a:solidFill>
              </a:rPr>
              <a:t> </a:t>
            </a:r>
            <a:r>
              <a:rPr lang="pt-PT" sz="2800" dirty="0" err="1" smtClean="0">
                <a:solidFill>
                  <a:schemeClr val="tx1"/>
                </a:solidFill>
              </a:rPr>
              <a:t>Analyst</a:t>
            </a:r>
            <a:r>
              <a:rPr lang="pt-PT" sz="2800" dirty="0" smtClean="0">
                <a:solidFill>
                  <a:schemeClr val="tx1"/>
                </a:solidFill>
              </a:rPr>
              <a:t> / </a:t>
            </a:r>
            <a:r>
              <a:rPr lang="pt-PT" sz="2800" dirty="0" err="1" smtClean="0">
                <a:solidFill>
                  <a:schemeClr val="tx1"/>
                </a:solidFill>
              </a:rPr>
              <a:t>Associate</a:t>
            </a:r>
            <a:endParaRPr lang="pt-PT" sz="2800" dirty="0">
              <a:solidFill>
                <a:schemeClr val="tx1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971600" y="1229803"/>
            <a:ext cx="381642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dirty="0" err="1" smtClean="0"/>
              <a:t>Inquisitive</a:t>
            </a:r>
            <a:endParaRPr lang="pt-PT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dirty="0" err="1" smtClean="0"/>
              <a:t>Communicative</a:t>
            </a:r>
            <a:r>
              <a:rPr lang="pt-PT" dirty="0" smtClean="0"/>
              <a:t> (</a:t>
            </a:r>
            <a:r>
              <a:rPr lang="pt-PT" dirty="0" err="1" smtClean="0"/>
              <a:t>just</a:t>
            </a:r>
            <a:r>
              <a:rPr lang="pt-PT" dirty="0" smtClean="0"/>
              <a:t> </a:t>
            </a:r>
            <a:r>
              <a:rPr lang="pt-PT" dirty="0" err="1" smtClean="0"/>
              <a:t>say</a:t>
            </a:r>
            <a:r>
              <a:rPr lang="pt-PT" dirty="0" smtClean="0"/>
              <a:t> </a:t>
            </a:r>
            <a:r>
              <a:rPr lang="pt-PT" dirty="0" err="1" smtClean="0"/>
              <a:t>it</a:t>
            </a:r>
            <a:r>
              <a:rPr lang="pt-PT" dirty="0" smtClean="0"/>
              <a:t>!)</a:t>
            </a:r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dirty="0" err="1" smtClean="0"/>
              <a:t>Resourceful</a:t>
            </a:r>
            <a:endParaRPr lang="pt-PT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dirty="0" err="1" smtClean="0"/>
              <a:t>Independent</a:t>
            </a:r>
            <a:endParaRPr lang="pt-PT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dirty="0" err="1" smtClean="0"/>
              <a:t>Toughtful</a:t>
            </a:r>
            <a:endParaRPr lang="pt-PT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dirty="0" err="1" smtClean="0"/>
              <a:t>Attention</a:t>
            </a:r>
            <a:r>
              <a:rPr lang="pt-PT" dirty="0" smtClean="0"/>
              <a:t> to </a:t>
            </a:r>
            <a:r>
              <a:rPr lang="pt-PT" dirty="0" err="1"/>
              <a:t>d</a:t>
            </a:r>
            <a:r>
              <a:rPr lang="pt-PT" dirty="0" err="1" smtClean="0"/>
              <a:t>etail</a:t>
            </a:r>
            <a:r>
              <a:rPr lang="pt-PT" dirty="0" smtClean="0"/>
              <a:t>!!!</a:t>
            </a:r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dirty="0" err="1" smtClean="0"/>
              <a:t>Learn</a:t>
            </a:r>
            <a:r>
              <a:rPr lang="pt-PT" dirty="0" smtClean="0"/>
              <a:t> to </a:t>
            </a:r>
            <a:r>
              <a:rPr lang="pt-PT" dirty="0" err="1" smtClean="0"/>
              <a:t>say</a:t>
            </a:r>
            <a:r>
              <a:rPr lang="pt-PT" dirty="0" smtClean="0"/>
              <a:t> NO</a:t>
            </a:r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dirty="0" err="1" smtClean="0"/>
              <a:t>Distinguish</a:t>
            </a:r>
            <a:r>
              <a:rPr lang="pt-PT" dirty="0" smtClean="0"/>
              <a:t> </a:t>
            </a:r>
            <a:r>
              <a:rPr lang="pt-PT" dirty="0" err="1" smtClean="0"/>
              <a:t>Important</a:t>
            </a:r>
            <a:r>
              <a:rPr lang="pt-PT" dirty="0" smtClean="0"/>
              <a:t> </a:t>
            </a:r>
            <a:r>
              <a:rPr lang="pt-PT" dirty="0" err="1" smtClean="0"/>
              <a:t>from</a:t>
            </a:r>
            <a:r>
              <a:rPr lang="pt-PT" dirty="0" smtClean="0"/>
              <a:t> </a:t>
            </a:r>
            <a:r>
              <a:rPr lang="pt-PT" dirty="0" err="1" smtClean="0"/>
              <a:t>Urgent</a:t>
            </a:r>
            <a:endParaRPr lang="pt-PT" dirty="0" smtClean="0"/>
          </a:p>
          <a:p>
            <a:pPr marL="180000" indent="-180000">
              <a:spcBef>
                <a:spcPts val="1200"/>
              </a:spcBef>
              <a:buFont typeface="Calibri" pitchFamily="34" charset="0"/>
              <a:buChar char="•"/>
            </a:pPr>
            <a:r>
              <a:rPr lang="pt-PT" sz="900" dirty="0" err="1" smtClean="0"/>
              <a:t>Bright</a:t>
            </a:r>
            <a:r>
              <a:rPr lang="pt-PT" sz="900" dirty="0" smtClean="0"/>
              <a:t> /</a:t>
            </a:r>
            <a:r>
              <a:rPr lang="pt-PT" sz="900" dirty="0" err="1" smtClean="0"/>
              <a:t>Hardworking</a:t>
            </a:r>
            <a:r>
              <a:rPr lang="pt-PT" sz="900" dirty="0" smtClean="0"/>
              <a:t> / </a:t>
            </a:r>
            <a:r>
              <a:rPr lang="pt-PT" sz="900" dirty="0" err="1" smtClean="0"/>
              <a:t>Sharp</a:t>
            </a:r>
            <a:endParaRPr lang="pt-PT" sz="900" dirty="0"/>
          </a:p>
        </p:txBody>
      </p:sp>
      <p:grpSp>
        <p:nvGrpSpPr>
          <p:cNvPr id="48" name="Grupo 47"/>
          <p:cNvGrpSpPr/>
          <p:nvPr/>
        </p:nvGrpSpPr>
        <p:grpSpPr>
          <a:xfrm>
            <a:off x="5364088" y="1246721"/>
            <a:ext cx="2880320" cy="3334409"/>
            <a:chOff x="5364088" y="1246721"/>
            <a:chExt cx="2880320" cy="3334409"/>
          </a:xfrm>
        </p:grpSpPr>
        <p:sp>
          <p:nvSpPr>
            <p:cNvPr id="46" name="CaixaDeTexto 45"/>
            <p:cNvSpPr txBox="1"/>
            <p:nvPr/>
          </p:nvSpPr>
          <p:spPr>
            <a:xfrm>
              <a:off x="5641103" y="1246721"/>
              <a:ext cx="244827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 indent="-180000">
                <a:spcBef>
                  <a:spcPts val="1200"/>
                </a:spcBef>
              </a:pPr>
              <a:r>
                <a:rPr lang="pt-PT" sz="2000" b="1" dirty="0" smtClean="0">
                  <a:solidFill>
                    <a:srgbClr val="C00000"/>
                  </a:solidFill>
                </a:rPr>
                <a:t>KNOW YOUR STUFF</a:t>
              </a:r>
              <a:endParaRPr lang="pt-PT" dirty="0" smtClean="0"/>
            </a:p>
          </p:txBody>
        </p:sp>
        <p:pic>
          <p:nvPicPr>
            <p:cNvPr id="16390" name="Picture 6" descr="http://t0.gstatic.com/images?q=tbn:ANd9GcQxZTo_10FtDalE9moIV5UJSCDfGev_o1x_Zqn_T3znbagXbWZ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64088" y="1700808"/>
              <a:ext cx="2880320" cy="288032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aixaDeTexto 44"/>
          <p:cNvSpPr txBox="1"/>
          <p:nvPr/>
        </p:nvSpPr>
        <p:spPr>
          <a:xfrm>
            <a:off x="683568" y="1340768"/>
            <a:ext cx="777686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 algn="ctr">
              <a:spcBef>
                <a:spcPts val="1200"/>
              </a:spcBef>
            </a:pPr>
            <a:r>
              <a:rPr lang="pt-PT" sz="6600" dirty="0" smtClean="0">
                <a:solidFill>
                  <a:schemeClr val="accent1">
                    <a:lumMod val="50000"/>
                  </a:schemeClr>
                </a:solidFill>
              </a:rPr>
              <a:t>ONLY DEAD FISH SWIM</a:t>
            </a:r>
          </a:p>
          <a:p>
            <a:pPr marL="180000" indent="-180000" algn="ctr">
              <a:spcBef>
                <a:spcPts val="1200"/>
              </a:spcBef>
            </a:pPr>
            <a:r>
              <a:rPr lang="pt-PT" sz="6600" dirty="0" smtClean="0">
                <a:solidFill>
                  <a:schemeClr val="accent1">
                    <a:lumMod val="50000"/>
                  </a:schemeClr>
                </a:solidFill>
              </a:rPr>
              <a:t> WITH THE STREAM </a:t>
            </a:r>
            <a:endParaRPr lang="pt-PT" sz="6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286</Words>
  <Application>Microsoft Office PowerPoint</Application>
  <PresentationFormat>Apresentação no Ecrã (4:3)</PresentationFormat>
  <Paragraphs>82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Tema do Office</vt:lpstr>
      <vt:lpstr>Diapositivo 1</vt:lpstr>
      <vt:lpstr>Diapositivo 2</vt:lpstr>
      <vt:lpstr>Diapositivo 3</vt:lpstr>
      <vt:lpstr>Diapositivo 4</vt:lpstr>
      <vt:lpstr>Diapositivo 5</vt:lpstr>
    </vt:vector>
  </TitlesOfParts>
  <Company>Norfin S.A.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Bernardo Pinto Basto</dc:creator>
  <cp:lastModifiedBy>Bernardo Pinto Basto</cp:lastModifiedBy>
  <cp:revision>22</cp:revision>
  <dcterms:created xsi:type="dcterms:W3CDTF">2011-04-11T16:01:18Z</dcterms:created>
  <dcterms:modified xsi:type="dcterms:W3CDTF">2011-04-21T13:04:32Z</dcterms:modified>
</cp:coreProperties>
</file>